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12" r:id="rId2"/>
    <p:sldId id="414" r:id="rId3"/>
    <p:sldId id="456" r:id="rId4"/>
    <p:sldId id="429" r:id="rId5"/>
    <p:sldId id="431" r:id="rId6"/>
    <p:sldId id="430" r:id="rId7"/>
    <p:sldId id="422" r:id="rId8"/>
    <p:sldId id="454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5" r:id="rId32"/>
    <p:sldId id="457" r:id="rId33"/>
    <p:sldId id="458" r:id="rId34"/>
    <p:sldId id="460" r:id="rId35"/>
    <p:sldId id="461" r:id="rId36"/>
    <p:sldId id="462" r:id="rId37"/>
    <p:sldId id="463" r:id="rId38"/>
    <p:sldId id="464" r:id="rId39"/>
    <p:sldId id="459" r:id="rId40"/>
    <p:sldId id="465" r:id="rId41"/>
    <p:sldId id="466" r:id="rId42"/>
    <p:sldId id="467" r:id="rId43"/>
    <p:sldId id="468" r:id="rId44"/>
    <p:sldId id="421" r:id="rId45"/>
  </p:sldIdLst>
  <p:sldSz cx="35740975" cy="20104100"/>
  <p:notesSz cx="14224000" cy="20104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42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6D4373-9D2E-3A3D-5C68-531F20F3FF0B}" name="Tang, Nicole" initials="NT" userId="S::psspbo@live.warwick.ac.uk::d092e76d-5984-490b-9ad5-59589b99dc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1333EF-D761-B04D-ABE1-DF3EF695C4F3}" v="4" dt="2024-05-08T14:24:10.8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718"/>
  </p:normalViewPr>
  <p:slideViewPr>
    <p:cSldViewPr>
      <p:cViewPr varScale="1">
        <p:scale>
          <a:sx n="38" d="100"/>
          <a:sy n="38" d="100"/>
        </p:scale>
        <p:origin x="1088" y="216"/>
      </p:cViewPr>
      <p:guideLst>
        <p:guide orient="horz" pos="2880"/>
        <p:guide pos="54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64263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056563" y="0"/>
            <a:ext cx="6164262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005C0-E725-B141-9CD6-B468BD36BAEE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81088" y="2513013"/>
            <a:ext cx="1206182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22400" y="9675813"/>
            <a:ext cx="113792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6164263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056563" y="19096038"/>
            <a:ext cx="6164262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B92C4-D975-3B4F-BBF1-4C1EEFB8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3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94371-0212-22AD-7B02-0C6709E19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82A22-1301-83F5-8E3D-6CCE7BC90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86A95-1395-19F3-37A0-5C089375D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F9751-6A70-A650-0884-2E65BDA20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41D4B-7095-9E70-E66A-7FD424F97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A07A9E-28C5-CDFC-72D2-B775D15C0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6582A9-C3E6-5D06-8D4E-F78D6AC6E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3C4DB-4674-BE52-0937-8165B125E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2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A9B11-D192-0C7D-A0DF-92EE662F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775D3-B996-160E-0D26-16003B07A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1B4BE-0133-C18B-34AB-96D67FE52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9D73-0C0A-CD4E-A2F9-060A7CC38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2C71-D70A-CF57-0816-0EBD6EB9B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D9DA6-88F5-604B-71EA-64CE9E225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60E8-321E-CC3E-7524-ED89FC142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https://r-graph-</a:t>
            </a:r>
            <a:r>
              <a:rPr lang="en-US" dirty="0" err="1"/>
              <a:t>gallery.com</a:t>
            </a:r>
            <a:r>
              <a:rPr lang="en-US" dirty="0"/>
              <a:t>/209-the-options-of-barplot.html#title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58F2-B4D9-18C4-309E-9F6FDACB4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72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1D64-5DCE-2117-E1B5-9BE8EE9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D3BB3-55FD-36E6-9E27-F0234959B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FFD5F-D77D-CFD5-244F-FE43967E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5B96E-BB40-05CC-0BBD-16F16FE22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68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CB00-2277-66D7-061B-FA92FC4C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6B24E7-9867-B759-C5FA-C12C1768E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9D89A-0AAB-89F3-6005-5ECA381B8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D7771-D3F8-EDB2-E8B7-0FDFE0FFA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7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1277-359C-FB01-05AA-8B175197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BF6EB-38A5-77BD-6055-132953617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A7987-F85D-8727-9EF8-85E6C2FD8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A1EF9-46C9-EB8D-CFC3-A906ABDD6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17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49E2E-2CF1-AEC7-912A-EAC42274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2553-2647-0D11-FDB4-7E982E48E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7043F-11BF-7209-6C2A-85C62BB98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9E3B4-DDF4-9EF1-ACD6-6C5B7966A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58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47AC4-87BD-CC18-BFF8-5D867C7C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424C5-05E4-E18B-7E6A-89AF20A65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51D84-C189-4694-E31B-5502C942F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4414F-D805-36AF-CAF4-8059BCDC6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4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E627-33D1-0FD4-9140-CC97F6B2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57BAEE-1FEE-5BEE-E91C-A76094176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4D346-4A5B-D2B3-566C-E3124572F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8AE1E-9EC3-2970-5C2F-8215255511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6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1E69-CCA4-6DCE-550A-5C0B2C6D8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E5226-6654-AFB7-86FC-17A437766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C34B8-D476-CB54-338C-28E292BFA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B968E-AE68-B033-A1BE-821BE1609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53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9D4E0-787C-B70C-275C-29000BB92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AE249-A155-966F-E2C5-F7FBFF903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0420B-297C-842F-F3C0-BD3A78101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E8A43-17EA-ADC7-6B3B-85B56D24F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9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039BD-9BAD-F735-4D3F-401212991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BAA3C-5173-D3AD-D9BC-393A41E13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0F40C-6F91-75AC-CD51-2286E4DE9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70F06-FA1D-B9B3-F05C-63CB38CF6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28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99243-2473-8C22-89C2-0B16A6A0D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BF2C8-DBF9-BC51-5961-2DBA8E243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94D2F-8508-5CD2-76CA-7D318043A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898A0-285C-B6BE-B78B-FA8AAC1A2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31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0EEE0-838D-66F4-345F-F5511339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10F9A-59ED-654C-96E3-F5DD73BF4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05CD4-52E9-D4F5-2079-9CC5DAB91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250A2-0A05-97D1-96B5-E57682068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45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5657C-6544-EE21-397C-4E06C51C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342F8-9B94-DAE3-F875-967A28D5A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84D4E-C4D7-B62B-0AC7-3E1FB02C4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2BD5C-BD3A-40E8-B584-4BD1148417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78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AF669-3588-08C1-5F7C-45FDF9992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2352D-8F71-1754-1837-8DEB93276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4D1F8-C9E0-D3E6-A3F0-B535021D6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F44DA-76C7-CF84-6A40-216D7148FC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18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1459-AD37-AFD7-474C-47C5A721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FD8FC-AB2A-B49D-75A1-6E2031E8B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82CDE-25A5-DF76-ABF9-FE1DFEC40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7009C-41DD-2842-5D38-D4A1FEC1A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58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7133-D756-FA22-EF00-E6D232E9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06305-6C6E-1344-F5FF-592E49B36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0D170B-A1E4-51F8-EA47-844E9B4F5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23D6-D304-5AD2-EEE1-C0F4BAD4C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29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06064-A0EF-641D-8156-737A7DB4B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C9803-9D94-53A6-B0E8-B8734666E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B3EBA-7F89-F90E-3BE7-60562E3C7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C02B6-D522-374B-EF8D-DB1E8E868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69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6FF5-2A7B-6266-9645-F55ACBB6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B47336-D14F-E5D7-706A-FF01B979F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348D3-5BF7-9A59-2E66-4901F9387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62E21-83C1-604D-4C69-F9F0D9C7A6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9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181BC-0086-375A-6B6B-34D59C15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6C48D-E0C6-BA44-E6BC-5CEB294B5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66D15-2CD7-A4B1-54E0-BC3D18C92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A4F11-0483-A661-434E-5FF881ACD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78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EB3B-66A9-7234-4FA3-40B2CA67F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9A88F-11CB-EE3A-EAC4-FD6A91001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B514F-6FE2-2E6C-9824-5E747B376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rkabacoff.github.io</a:t>
            </a:r>
            <a:r>
              <a:rPr lang="en-US" dirty="0"/>
              <a:t>/</a:t>
            </a:r>
            <a:r>
              <a:rPr lang="en-US" dirty="0" err="1"/>
              <a:t>datavis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https://r-graph-</a:t>
            </a:r>
            <a:r>
              <a:rPr lang="en-US" dirty="0" err="1"/>
              <a:t>gallery.com</a:t>
            </a:r>
            <a:r>
              <a:rPr lang="en-US" dirty="0"/>
              <a:t>/ggplot2-package.html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19BC6-E1BE-AF39-0F7D-63E55EA3F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69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53713-A6CC-AABC-21B6-ACD0050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FE031-A5CE-EFAD-E9B0-2E0481B6B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88177E-96EE-B675-CF44-6D2F247DA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7DD77-112E-41B8-36DB-396B8DF36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76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FEACF-ED44-2736-06D3-1951ABA8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3533A-40F9-B2CB-1318-F584D3959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BBEA0-11AD-EE8C-75B0-A1F3EF880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A95A-743A-BDDE-2563-F01F311FE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71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C4467-FE96-ECB6-1E05-D6278E079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D6DFE-0B41-E5E3-DB8E-A6789735E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AD673-6620-55B7-EEA1-04413EEAD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</a:t>
            </a:r>
            <a:r>
              <a:rPr lang="en-US" dirty="0" err="1"/>
              <a:t>unpaired-two-samples-t-test-in-r?title</a:t>
            </a:r>
            <a:r>
              <a:rPr lang="en-US" dirty="0"/>
              <a:t>=unpaired-two-samples-t-test-in-r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15C0-D685-22F8-F8D3-03CE04809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62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D829E-3F82-EC18-F822-363348A6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D9A29-9313-8E5A-757F-DF9188A7F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0212E2-FF2C-E6E0-3F43-875FD3069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/wiki/paired-samples-t-test-in-r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785CA-0643-B278-3FAA-5213F9C96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44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35C7-F87F-2DC5-0C68-80C4FBF7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46EEC-83B1-EA48-5073-1C0166A94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421D9-7126-2FCD-0D6C-B729E3CE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statsandr.com</a:t>
            </a:r>
            <a:r>
              <a:rPr lang="en-US" dirty="0"/>
              <a:t>/blog/chi-square-test-of-independence-in-r/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BACA7-6162-4804-768E-F2DA29ECF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77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74BCE-4DF7-357E-1AA3-417F81FBF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6DBD-A665-9F1B-7C2D-053EF7304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42941-2668-9702-F961-175749C2A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www.datanovia.com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</a:t>
            </a:r>
            <a:r>
              <a:rPr lang="en-US" dirty="0" err="1"/>
              <a:t>anova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776A-FEF3-55E1-1CA3-F34D073F7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68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75F35-3722-30AA-7424-253432D6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9D8D5E-FC74-337A-8E9A-C7B898559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08434-A73E-66B4-8649-3DB5FB3D5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www.datanovia.com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/lessons/repeated-measures-</a:t>
            </a:r>
            <a:r>
              <a:rPr lang="en-US" dirty="0" err="1"/>
              <a:t>anova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84010-2C1B-C00F-B424-7A7F443EBA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3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61BD6-D2F4-C1D8-7FA3-A8E8DFCB8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C4C1E-7187-E8AC-4B73-E7FE225AD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6286E1-4682-92C3-9C19-E214D69A7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www.datanovia.com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/lessons/mixed-</a:t>
            </a:r>
            <a:r>
              <a:rPr lang="en-US" dirty="0" err="1"/>
              <a:t>anova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E2724-63CF-51A7-2FF8-ED0E3CD5B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75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7ECB3-07BC-6FDE-A3C2-DF9065782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70B3F-635A-4FCF-E07C-FDF87316B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7FC13-0F38-8BBE-32FD-2EAFC13A7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/wiki/correlation-matrix-a-quick-start-guide-to-analyze-format-and-visualize-a-correlation-matrix-using-r-software#compute-correlation-matrix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3F8C-5187-A5BE-A6D5-7AC59DFC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5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D97E0-8A90-5C67-E03F-DF3173129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C33E9-F592-6C71-5256-D2C738BBB4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CA1AC-7AB1-E060-0564-1A30BDAE8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2BAF7-FBFA-8E80-91C8-86CD2DB2E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72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CA7B7-DCD8-B8E2-A7BA-BBB0B5C7F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30CE8-ABEF-2F98-B62C-B14639D55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25995-2BC0-657F-C643-628DC0E2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/articles/40-regression-analysis/168-multiple-linear-regression-in-r/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136C-67E4-8AFA-A2D5-FF6B72D66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87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CE48-4629-36DD-6904-259023AC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D431D-7809-3320-B05B-D44F0C37C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582D5-2A85-D96A-8512-3289630DF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quantdev.ssri.psu.edu</a:t>
            </a:r>
            <a:r>
              <a:rPr lang="en-US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FE13-A9C2-4FE3-7B6E-5E8BCDCD56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18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01DAF-3DAD-FB1F-8B38-075BF753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9AF0C-A685-DD8B-9AE2-AF7328235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967FD-735B-39A0-76E3-2147DF5A7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stats.oarc.ucla.edu</a:t>
            </a:r>
            <a:r>
              <a:rPr lang="en-US" dirty="0"/>
              <a:t>/other/</a:t>
            </a:r>
            <a:r>
              <a:rPr lang="en-US" dirty="0" err="1"/>
              <a:t>mult</a:t>
            </a:r>
            <a:r>
              <a:rPr lang="en-US" dirty="0"/>
              <a:t>-pkg/seminars/#R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0BE36-BF9D-4FBD-36D2-ECBD1971E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48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E0E83-4ECA-05C5-8888-162BA2E5B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9A1ED-11BE-1AF5-37CA-8FE78CC47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DEB5F-8F93-562A-61D6-C15931724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76B23-EF5F-653F-20E5-63FC70B4F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0E0F-4943-9AC4-1AD2-781BCB3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86321-DD7F-56FA-7D69-A579A99DC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6789F-5344-9752-854F-A8026CEEA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CCEA4-FD4C-415E-4522-E3AC91EA9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0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F1B-391E-58CC-190D-69DFB9B89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F42AF-4125-9192-8C01-39E6CC827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CAFA6-9A31-07F6-C3AF-A574C3963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FF50C-8ADF-C223-38CE-E10DE58CC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8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C9CF4-A6C9-8962-EFF6-D1D4CD92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8D6D1F-58ED-17A6-0BAB-036046E26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73D2D-D08C-7BB3-9ACD-98216705C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AAE81-5420-D72A-F582-CB9F8DA96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2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3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2283-E0C6-5710-9270-D31FDF042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32A72-FA83-E1E2-3A81-E7C9E299E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40C43-A500-5374-DCA0-CE0A0170E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A091A-5F5F-A92D-2A53-936009B02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92C4-D975-3B4F-BBF1-4C1EEFB814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C7665-2868-E3CF-A22E-EC596CD2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9108F-2458-95C8-2458-31E85F54A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AF034-CA9A-0E45-3993-3943F0F68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E8D73-ADEA-9261-16BA-C668FE542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80573" y="6232271"/>
            <a:ext cx="3037982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361146" y="11258297"/>
            <a:ext cx="2501868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7049" y="4623944"/>
            <a:ext cx="155473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8406602" y="4623944"/>
            <a:ext cx="155473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1"/>
            <a:ext cx="35730942" cy="20104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87049" y="804164"/>
            <a:ext cx="321668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7049" y="4623944"/>
            <a:ext cx="321668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151932" y="18696815"/>
            <a:ext cx="114371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787049" y="18696815"/>
            <a:ext cx="82204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5733502" y="18696815"/>
            <a:ext cx="82204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1148806">
        <a:defRPr>
          <a:latin typeface="+mn-lt"/>
          <a:ea typeface="+mn-ea"/>
          <a:cs typeface="+mn-cs"/>
        </a:defRPr>
      </a:lvl2pPr>
      <a:lvl3pPr marL="2297613">
        <a:defRPr>
          <a:latin typeface="+mn-lt"/>
          <a:ea typeface="+mn-ea"/>
          <a:cs typeface="+mn-cs"/>
        </a:defRPr>
      </a:lvl3pPr>
      <a:lvl4pPr marL="3446419">
        <a:defRPr>
          <a:latin typeface="+mn-lt"/>
          <a:ea typeface="+mn-ea"/>
          <a:cs typeface="+mn-cs"/>
        </a:defRPr>
      </a:lvl4pPr>
      <a:lvl5pPr marL="4595226">
        <a:defRPr>
          <a:latin typeface="+mn-lt"/>
          <a:ea typeface="+mn-ea"/>
          <a:cs typeface="+mn-cs"/>
        </a:defRPr>
      </a:lvl5pPr>
      <a:lvl6pPr marL="5744032">
        <a:defRPr>
          <a:latin typeface="+mn-lt"/>
          <a:ea typeface="+mn-ea"/>
          <a:cs typeface="+mn-cs"/>
        </a:defRPr>
      </a:lvl6pPr>
      <a:lvl7pPr marL="6892839">
        <a:defRPr>
          <a:latin typeface="+mn-lt"/>
          <a:ea typeface="+mn-ea"/>
          <a:cs typeface="+mn-cs"/>
        </a:defRPr>
      </a:lvl7pPr>
      <a:lvl8pPr marL="8041645">
        <a:defRPr>
          <a:latin typeface="+mn-lt"/>
          <a:ea typeface="+mn-ea"/>
          <a:cs typeface="+mn-cs"/>
        </a:defRPr>
      </a:lvl8pPr>
      <a:lvl9pPr marL="919045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1148806">
        <a:defRPr>
          <a:latin typeface="+mn-lt"/>
          <a:ea typeface="+mn-ea"/>
          <a:cs typeface="+mn-cs"/>
        </a:defRPr>
      </a:lvl2pPr>
      <a:lvl3pPr marL="2297613">
        <a:defRPr>
          <a:latin typeface="+mn-lt"/>
          <a:ea typeface="+mn-ea"/>
          <a:cs typeface="+mn-cs"/>
        </a:defRPr>
      </a:lvl3pPr>
      <a:lvl4pPr marL="3446419">
        <a:defRPr>
          <a:latin typeface="+mn-lt"/>
          <a:ea typeface="+mn-ea"/>
          <a:cs typeface="+mn-cs"/>
        </a:defRPr>
      </a:lvl4pPr>
      <a:lvl5pPr marL="4595226">
        <a:defRPr>
          <a:latin typeface="+mn-lt"/>
          <a:ea typeface="+mn-ea"/>
          <a:cs typeface="+mn-cs"/>
        </a:defRPr>
      </a:lvl5pPr>
      <a:lvl6pPr marL="5744032">
        <a:defRPr>
          <a:latin typeface="+mn-lt"/>
          <a:ea typeface="+mn-ea"/>
          <a:cs typeface="+mn-cs"/>
        </a:defRPr>
      </a:lvl6pPr>
      <a:lvl7pPr marL="6892839">
        <a:defRPr>
          <a:latin typeface="+mn-lt"/>
          <a:ea typeface="+mn-ea"/>
          <a:cs typeface="+mn-cs"/>
        </a:defRPr>
      </a:lvl7pPr>
      <a:lvl8pPr marL="8041645">
        <a:defRPr>
          <a:latin typeface="+mn-lt"/>
          <a:ea typeface="+mn-ea"/>
          <a:cs typeface="+mn-cs"/>
        </a:defRPr>
      </a:lvl8pPr>
      <a:lvl9pPr marL="919045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R_%28programming_language%29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6350"/>
            <a:ext cx="35739289" cy="2010409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52063" y="7842250"/>
            <a:ext cx="31835518" cy="34321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1500" dirty="0">
                <a:solidFill>
                  <a:srgbClr val="00B2DD"/>
                </a:solidFill>
                <a:latin typeface="+mn-lt"/>
              </a:rPr>
              <a:t>PGR-led 1-day R programming Workshop –</a:t>
            </a:r>
          </a:p>
          <a:p>
            <a:pPr algn="ctr">
              <a:lnSpc>
                <a:spcPct val="100000"/>
              </a:lnSpc>
            </a:pPr>
            <a:r>
              <a:rPr lang="en-US" sz="11500" i="1" dirty="0">
                <a:solidFill>
                  <a:srgbClr val="00B2DD"/>
                </a:solidFill>
                <a:latin typeface="+mn-lt"/>
              </a:rPr>
              <a:t>Part II: Data Visualizations &amp; Inferential Statistics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82687" y="13252762"/>
            <a:ext cx="18630803" cy="457199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Presenter: </a:t>
            </a:r>
            <a:r>
              <a:rPr lang="en-US" sz="6600" i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Peter To (3</a:t>
            </a:r>
            <a:r>
              <a:rPr lang="en-US" sz="6600" i="1" baseline="30000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</a:t>
            </a:r>
            <a:r>
              <a:rPr lang="en-US" sz="6600" i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Year Psychology PhD Student, University of Warwick)</a:t>
            </a:r>
          </a:p>
          <a:p>
            <a:r>
              <a:rPr lang="en-US" sz="6600" b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Date: </a:t>
            </a:r>
            <a:r>
              <a:rPr lang="en-US" sz="6600" i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13</a:t>
            </a:r>
            <a:r>
              <a:rPr lang="en-US" sz="6600" i="1" baseline="30000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6600" i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June (Friday) 2025</a:t>
            </a:r>
          </a:p>
          <a:p>
            <a:r>
              <a:rPr lang="en-US" sz="6600" b="1" dirty="0">
                <a:solidFill>
                  <a:srgbClr val="00B2D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Time: </a:t>
            </a:r>
            <a:r>
              <a:rPr lang="en-US" sz="6600" b="1" i="1" dirty="0">
                <a:solidFill>
                  <a:srgbClr val="00B2DD"/>
                </a:solidFill>
                <a:highlight>
                  <a:srgbClr val="FFFF00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(to be confirmed)</a:t>
            </a:r>
            <a:endParaRPr lang="en-US" sz="6600" i="1" dirty="0">
              <a:solidFill>
                <a:srgbClr val="00B2DD"/>
              </a:solidFill>
              <a:highlight>
                <a:srgbClr val="FFFF0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6600" i="1" dirty="0">
              <a:solidFill>
                <a:srgbClr val="00B2DD"/>
              </a:solidFill>
              <a:latin typeface="+mn-lt"/>
            </a:endParaRPr>
          </a:p>
        </p:txBody>
      </p:sp>
      <p:pic>
        <p:nvPicPr>
          <p:cNvPr id="1026" name="Picture 2" descr="R (programming language) - Wikipedia">
            <a:hlinkClick r:id="rId4"/>
            <a:extLst>
              <a:ext uri="{FF2B5EF4-FFF2-40B4-BE49-F238E27FC236}">
                <a16:creationId xmlns:a16="http://schemas.microsoft.com/office/drawing/2014/main" id="{65E8B1E0-BECA-AAE8-EFEE-DF29CDEB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145" y="14392429"/>
            <a:ext cx="589935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5AB696CE-2129-93B3-5EED-6DA1C29E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225" y="14392429"/>
            <a:ext cx="13019262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22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854F-7CCD-4C0F-E192-D7D15F0C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7B4600-F59B-34DD-7F6E-9D0593883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D69E367C-6495-8887-BC4D-2F8067016ED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Inspecting the data structure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149E1997-7590-1395-4A93-CC64C28EB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32" y="6055203"/>
            <a:ext cx="26966154" cy="52578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A155A5-AB77-5B3C-38B3-C352F48DE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087" y="10519250"/>
            <a:ext cx="20040600" cy="91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205A5-EB1E-12F0-8B6B-6EC66B2E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1AF7C-B7AA-316F-07D6-255DDDE9F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D4ABC78E-3993-A6B5-E43E-775A6A828346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Inspecting the data structure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D42CFC-444E-88CD-F375-89763E2B6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7" y="5183381"/>
            <a:ext cx="26365200" cy="149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0F4E3-4BA4-8145-2ABC-FAEA058E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D979A-72B0-DAC2-3CB6-5ED36FF5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929E010-11E5-FFE2-4B00-AB6AEB5BF965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- Bar plot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6" name="Picture 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C4880478-6167-8734-9170-433182497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1450"/>
            <a:ext cx="22161502" cy="4191000"/>
          </a:xfrm>
          <a:prstGeom prst="rect">
            <a:avLst/>
          </a:prstGeom>
        </p:spPr>
      </p:pic>
      <p:pic>
        <p:nvPicPr>
          <p:cNvPr id="8" name="Picture 7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7AD1C615-2CC2-A55A-D209-702CF0CF2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" y="9661043"/>
            <a:ext cx="21893215" cy="4235688"/>
          </a:xfrm>
          <a:prstGeom prst="rect">
            <a:avLst/>
          </a:prstGeom>
        </p:spPr>
      </p:pic>
      <p:pic>
        <p:nvPicPr>
          <p:cNvPr id="10" name="Picture 9" descr="A white rectangular frame with black text&#10;&#10;AI-generated content may be incorrect.">
            <a:extLst>
              <a:ext uri="{FF2B5EF4-FFF2-40B4-BE49-F238E27FC236}">
                <a16:creationId xmlns:a16="http://schemas.microsoft.com/office/drawing/2014/main" id="{0DEDEDA2-306E-580D-9033-F12389761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6" y="14134374"/>
            <a:ext cx="21893215" cy="5727119"/>
          </a:xfrm>
          <a:prstGeom prst="rect">
            <a:avLst/>
          </a:prstGeom>
        </p:spPr>
      </p:pic>
      <p:pic>
        <p:nvPicPr>
          <p:cNvPr id="12" name="Picture 11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E83003DA-1DF2-C634-EA18-13A7866CF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087" y="10071100"/>
            <a:ext cx="12039600" cy="94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1E12-C5B7-57E4-0C6B-2C222F89F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35CC8-4412-47B9-5CAB-D097CEF23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C77BB11-D428-4968-36A0-BB43B48DD942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Bar 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D5C1AAC0-1931-1887-B091-C28FD62F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87" y="6394450"/>
            <a:ext cx="14743907" cy="12086764"/>
          </a:xfrm>
          <a:prstGeom prst="rect">
            <a:avLst/>
          </a:prstGeom>
        </p:spPr>
      </p:pic>
      <p:pic>
        <p:nvPicPr>
          <p:cNvPr id="9" name="Picture 8" descr="A graph of a bar graph&#10;&#10;AI-generated content may be incorrect.">
            <a:extLst>
              <a:ext uri="{FF2B5EF4-FFF2-40B4-BE49-F238E27FC236}">
                <a16:creationId xmlns:a16="http://schemas.microsoft.com/office/drawing/2014/main" id="{5E1FC36A-0330-E3D3-BCA8-C5F753A84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631" y="6008683"/>
            <a:ext cx="13449657" cy="1406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4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0030-4541-F56E-5514-D8FA0DBF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56902-6933-CF07-F0CF-17E51A7B9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51C6BA50-9185-C24A-B1A5-140CC036503C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Pie chart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13" name="Picture 12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4189C700-38E3-70CB-0B52-E9FCF023C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" y="5251450"/>
            <a:ext cx="23864165" cy="5486400"/>
          </a:xfrm>
          <a:prstGeom prst="rect">
            <a:avLst/>
          </a:prstGeom>
        </p:spPr>
      </p:pic>
      <p:pic>
        <p:nvPicPr>
          <p:cNvPr id="6" name="Picture 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AE286323-4271-18CD-CE22-5F30DE82D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6" y="11347450"/>
            <a:ext cx="23559365" cy="663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37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6080-B447-06CC-986C-2797A2C60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3F0B2-4D7E-4D1F-9BB4-E44EE6B42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8BB53745-8850-2DBE-5416-8AFE9A27366F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Histogram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CDFF35C4-6C5B-6E40-4C0F-DDCF574C8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" y="8070850"/>
            <a:ext cx="29097524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2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FCE32-A5E7-16A6-CEBA-F495D3CE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6E3CB0-E5F9-6D68-3263-48E777BA6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FAC411E-B7EB-051E-D5C2-CD01E1E2E470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Histogram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40EA73-D234-EC40-31E9-29AEDBF3D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7" y="5327650"/>
            <a:ext cx="25755600" cy="143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3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2F351-0AA5-6463-545E-AD787ED4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A846E0-82EC-0FC3-220E-1BEE9A457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9B410FD-030A-FB3B-2E31-29268284AD8D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Histogram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EF2BB6C1-123C-725C-F59D-5252C8126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5327650"/>
            <a:ext cx="27414858" cy="6248400"/>
          </a:xfrm>
          <a:prstGeom prst="rect">
            <a:avLst/>
          </a:prstGeom>
        </p:spPr>
      </p:pic>
      <p:pic>
        <p:nvPicPr>
          <p:cNvPr id="8" name="Picture 7" descr="A graph of a person with a bar graph&#10;&#10;AI-generated content may be incorrect.">
            <a:extLst>
              <a:ext uri="{FF2B5EF4-FFF2-40B4-BE49-F238E27FC236}">
                <a16:creationId xmlns:a16="http://schemas.microsoft.com/office/drawing/2014/main" id="{70E0C6E3-AE06-ACA3-6570-491D738AD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523" y="11762940"/>
            <a:ext cx="10084595" cy="81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7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D9421-BEA9-933E-7480-B451815D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953335-F6C4-EFFE-4618-B4381740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2F6CE54E-7B00-4417-9071-44465EDBEE2C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Boxplot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white rectangle with black text&#10;&#10;AI-generated content may be incorrect.">
            <a:extLst>
              <a:ext uri="{FF2B5EF4-FFF2-40B4-BE49-F238E27FC236}">
                <a16:creationId xmlns:a16="http://schemas.microsoft.com/office/drawing/2014/main" id="{BD7BF93C-27DD-E7D6-9984-C6AF0FB89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7" y="5403850"/>
            <a:ext cx="25591670" cy="5074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C72CC-8B89-BD03-E69D-EADBB288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44" r="3543" b="15407"/>
          <a:stretch>
            <a:fillRect/>
          </a:stretch>
        </p:blipFill>
        <p:spPr>
          <a:xfrm>
            <a:off x="3621087" y="10472022"/>
            <a:ext cx="22021800" cy="9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60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7A0C-12F5-A6A3-F377-2A9636F09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5537DF-E483-5312-A9A7-F1226BD9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47B40AB-4E54-6D14-2CF6-5338C4068BCE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Boxplot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D14958-1E89-C6C2-7AA3-3D860127A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061" y="5937250"/>
            <a:ext cx="16198850" cy="11866866"/>
          </a:xfrm>
          <a:prstGeom prst="rect">
            <a:avLst/>
          </a:prstGeom>
        </p:spPr>
      </p:pic>
      <p:pic>
        <p:nvPicPr>
          <p:cNvPr id="13" name="Picture 12" descr="A white and grey background&#10;&#10;AI-generated content may be incorrect.">
            <a:extLst>
              <a:ext uri="{FF2B5EF4-FFF2-40B4-BE49-F238E27FC236}">
                <a16:creationId xmlns:a16="http://schemas.microsoft.com/office/drawing/2014/main" id="{64AB6E65-B05E-C02D-0548-008693D7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4" y="5937250"/>
            <a:ext cx="18765095" cy="2438400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F3D96-B221-BC47-4BC6-EED213679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4" y="9561270"/>
            <a:ext cx="18736427" cy="54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2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4655-510B-54C8-446B-1FD7FAF68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A13D7E-1024-C066-F167-1E2C3849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D103F936-FFAB-D6C4-ED55-5BFD9FA3C314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Some Recommended Textbooks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2050" name="Picture 2" descr="R for Data Science: Import, Tidy, Transform, Visualize, and Model Data:  Amazon.co.uk: Wickham, Hadley, Cetinkaya-Rundel, Mine, Grolemund, Garrett:  ...">
            <a:extLst>
              <a:ext uri="{FF2B5EF4-FFF2-40B4-BE49-F238E27FC236}">
                <a16:creationId xmlns:a16="http://schemas.microsoft.com/office/drawing/2014/main" id="{F62B7476-F71C-4FD3-EB20-F28E05F8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7" y="6775450"/>
            <a:ext cx="8382000" cy="1099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covering Statistics Using R: Amazon.co.uk: Field, Andy, Miles, Jeremy,  Field, Zoe: 9781446200452: Books">
            <a:extLst>
              <a:ext uri="{FF2B5EF4-FFF2-40B4-BE49-F238E27FC236}">
                <a16:creationId xmlns:a16="http://schemas.microsoft.com/office/drawing/2014/main" id="{B084B348-90F6-C904-7623-FB6A669F7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942" y="6775449"/>
            <a:ext cx="8113890" cy="110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DF19144-C573-16AB-C2A6-47108D5A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487" y="6775449"/>
            <a:ext cx="8799059" cy="109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633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3F994-F269-0CCD-F92B-B13F52BF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EA6FF-B81F-5D1E-A140-3CE4BC9BC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E8230686-ABA4-4079-5F3D-0D5DFE23F842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Univariate Distributions – Boxplot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11" name="Picture 10" descr="A white rectangle with black text&#10;&#10;AI-generated content may be incorrect.">
            <a:extLst>
              <a:ext uri="{FF2B5EF4-FFF2-40B4-BE49-F238E27FC236}">
                <a16:creationId xmlns:a16="http://schemas.microsoft.com/office/drawing/2014/main" id="{3694FD21-0853-0FC7-3D20-CAA4EAE77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" y="5556250"/>
            <a:ext cx="26981025" cy="5715000"/>
          </a:xfrm>
          <a:prstGeom prst="rect">
            <a:avLst/>
          </a:prstGeom>
        </p:spPr>
      </p:pic>
      <p:pic>
        <p:nvPicPr>
          <p:cNvPr id="5" name="Picture 4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B3E470FB-5FEF-C7CC-AE6F-15D14AA9B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87" y="10871163"/>
            <a:ext cx="12496800" cy="92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A7BC9-2FA4-B100-4EC2-35A22E2E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22757-37AE-AD38-6DB5-AAD81C0F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B0F13-D42F-284D-4B45-4231DF4207E7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362530-E060-8BA2-4092-1FDCB40B58EF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dirty="0">
                <a:latin typeface="+mj-lt"/>
                <a:ea typeface="PMingLiU" panose="02020500000000000000" pitchFamily="18" charset="-120"/>
              </a:rPr>
              <a:t>Now, we move on to exploration of relationships between TWO variables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486FBF-DDEA-01A9-2EA4-5608AAA6F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3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B25D-2623-9763-2F9F-4EBC953C8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83701-6D30-F49A-5A8C-3A2A3741E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9E4F9330-C42C-982D-5B57-0C82A32CA588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</a:t>
            </a:r>
            <a:endParaRPr lang="en-US" sz="9600" dirty="0">
              <a:latin typeface="Lato"/>
              <a:cs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F8681-9DD2-6C6C-F478-88027ABAD960}"/>
              </a:ext>
            </a:extLst>
          </p:cNvPr>
          <p:cNvSpPr txBox="1"/>
          <p:nvPr/>
        </p:nvSpPr>
        <p:spPr>
          <a:xfrm>
            <a:off x="-1" y="4827510"/>
            <a:ext cx="27395487" cy="1535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5686425" algn="l"/>
              </a:tabLst>
            </a:pPr>
            <a:r>
              <a:rPr lang="en-HK" sz="7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both variables are interval-ratio levelled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5F88EB-40EF-41C4-044A-12528241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42" y="6362995"/>
            <a:ext cx="24231600" cy="135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4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06204-53CB-A5E9-9E7B-DB851438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199AB-3B5E-43F4-3EA8-507BB9257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32D969C9-1696-00D2-059F-8AD4C292A7B7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- Scatterplot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722CFC0E-7112-4876-84FB-CD0E29ADB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5556250"/>
            <a:ext cx="27714568" cy="5755797"/>
          </a:xfrm>
          <a:prstGeom prst="rect">
            <a:avLst/>
          </a:prstGeom>
        </p:spPr>
      </p:pic>
      <p:pic>
        <p:nvPicPr>
          <p:cNvPr id="9" name="Picture 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14EC9A4-BEFD-C2D5-731B-9D593ED8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321" y="10811929"/>
            <a:ext cx="11811000" cy="92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6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A3486-F72C-8B3A-5747-F53F34663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52595-A6B1-87FE-B8E9-E043E5499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4B22B27D-2698-C2B3-9A23-50C5227A645C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- Scatterplot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DE6F9935-F69E-1D21-0511-ECF6A7D5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" y="5708650"/>
            <a:ext cx="27397712" cy="3886200"/>
          </a:xfrm>
          <a:prstGeom prst="rect">
            <a:avLst/>
          </a:prstGeom>
        </p:spPr>
      </p:pic>
      <p:pic>
        <p:nvPicPr>
          <p:cNvPr id="8" name="Picture 7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C3BC9314-7B93-2B34-401A-1FD3D7604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08" y="9366250"/>
            <a:ext cx="23067643" cy="106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95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1F1B-1D0E-A57F-5E29-4DD73E066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49-8B76-5610-935B-F9FE791EB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4C3F8997-6B23-89D0-BCF7-FE929429E8D9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- Scatterplot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11" name="Picture 10" descr="A white rectangular frame with black text&#10;&#10;AI-generated content may be incorrect.">
            <a:extLst>
              <a:ext uri="{FF2B5EF4-FFF2-40B4-BE49-F238E27FC236}">
                <a16:creationId xmlns:a16="http://schemas.microsoft.com/office/drawing/2014/main" id="{8452BAE0-291E-4BB5-6C4D-A7B1DADDB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7" y="5032857"/>
            <a:ext cx="18516600" cy="6154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F97555-A082-2DF1-073C-C2A6A9BA87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831" r="3436"/>
          <a:stretch>
            <a:fillRect/>
          </a:stretch>
        </p:blipFill>
        <p:spPr>
          <a:xfrm>
            <a:off x="9145587" y="10995614"/>
            <a:ext cx="17449800" cy="91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5B8D-5E8D-1076-1608-9B3AFF01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6B893-C156-2FDE-6E45-CFC1A5D98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8718E5C-C701-F36C-D481-0B2B0276806D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Cluster Bar Graph 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A199F7-0A86-694D-7DE8-B9A1DCCEB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87" y="5480050"/>
            <a:ext cx="24536400" cy="5495312"/>
          </a:xfrm>
          <a:prstGeom prst="rect">
            <a:avLst/>
          </a:prstGeom>
        </p:spPr>
      </p:pic>
      <p:pic>
        <p:nvPicPr>
          <p:cNvPr id="10" name="Picture 9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BD312EA4-802E-2F02-58CB-66EC15B4B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87" y="11957050"/>
            <a:ext cx="24841200" cy="686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9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99CE4-6291-F27E-DB12-5E13AC69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1711F-D8A5-8A76-DD23-C26EB26F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CDEE016D-5C4B-3CAB-0F0E-5A7CCB4A2135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Cluster Bar Graph 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graph of two people&#10;&#10;AI-generated content may be incorrect.">
            <a:extLst>
              <a:ext uri="{FF2B5EF4-FFF2-40B4-BE49-F238E27FC236}">
                <a16:creationId xmlns:a16="http://schemas.microsoft.com/office/drawing/2014/main" id="{B6AFB58F-A515-C766-742D-70779B121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87" y="5708650"/>
            <a:ext cx="22174200" cy="139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87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73766-9BE3-DBD9-12C1-9E9E2674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74D7D-58C2-0330-8208-FCAD3F9F5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E3049366-5F89-30E0-7B49-5921283BFFB0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Cluster Bar Graph 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white rectangular frame with black text&#10;&#10;AI-generated content may be incorrect.">
            <a:extLst>
              <a:ext uri="{FF2B5EF4-FFF2-40B4-BE49-F238E27FC236}">
                <a16:creationId xmlns:a16="http://schemas.microsoft.com/office/drawing/2014/main" id="{9764F2EE-9689-87E2-A6E2-19F9F083E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3" y="5026507"/>
            <a:ext cx="20955000" cy="6756132"/>
          </a:xfrm>
          <a:prstGeom prst="rect">
            <a:avLst/>
          </a:prstGeom>
        </p:spPr>
      </p:pic>
      <p:pic>
        <p:nvPicPr>
          <p:cNvPr id="8" name="Picture 7" descr="A graph of bar graph of a computer attendance&#10;&#10;AI-generated content may be incorrect.">
            <a:extLst>
              <a:ext uri="{FF2B5EF4-FFF2-40B4-BE49-F238E27FC236}">
                <a16:creationId xmlns:a16="http://schemas.microsoft.com/office/drawing/2014/main" id="{379AED71-028C-51FB-F911-ABB598109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7" y="11476296"/>
            <a:ext cx="13563600" cy="8525690"/>
          </a:xfrm>
          <a:prstGeom prst="rect">
            <a:avLst/>
          </a:prstGeom>
        </p:spPr>
      </p:pic>
      <p:pic>
        <p:nvPicPr>
          <p:cNvPr id="10" name="Picture 9" descr="A close-up of a text&#10;&#10;AI-generated content may be incorrect.">
            <a:extLst>
              <a:ext uri="{FF2B5EF4-FFF2-40B4-BE49-F238E27FC236}">
                <a16:creationId xmlns:a16="http://schemas.microsoft.com/office/drawing/2014/main" id="{AE972107-9AAB-EF4C-8086-4414F5796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287" y="12912244"/>
            <a:ext cx="23409733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7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792B-E54B-B6AD-2031-5B67CA3ED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382E81-651D-18AB-CDAF-17764EC36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C460BF9-7AC9-4943-3C9C-E305A8D592EF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A quick wrap-up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82148C69-4E2E-029B-CA70-0A17118C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42" y="5393099"/>
            <a:ext cx="22377400" cy="143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3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E7E19-F256-675F-E894-8D9C7D3DA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53EB24-5E8D-FA20-11C5-F62DF4363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C2814F-9123-A99E-050A-041766762C24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8617D5-96E8-3538-A8FA-56C47F6034DE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b="1" dirty="0">
                <a:effectLst/>
                <a:latin typeface="+mj-lt"/>
                <a:ea typeface="PMingLiU" panose="02020500000000000000" pitchFamily="18" charset="-120"/>
              </a:rPr>
              <a:t>Data Visualizations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5785C2-C5DE-92B0-F124-A8CE8BFCE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49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464A-3CA8-BD4D-BC34-C0E54B23E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C5580-B4F5-8FD5-0D95-ACF689EE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B4A42BD8-733C-1BBB-C225-78916E63C86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Examining Bivariate Associations – Further Resources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25B361-093D-E798-2B47-9CFF3DA6B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" y="6013450"/>
            <a:ext cx="19126200" cy="12679317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0B12C0A3-0EF4-3EB0-468D-133AB6D57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63" y="9290050"/>
            <a:ext cx="14401801" cy="82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8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BE519-8964-3318-D90C-6C46CCAA5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8B9A49-6B11-116A-0C39-70ED35E34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C7C3D1-CDD6-B878-0505-8803421729BE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BA948C-2327-20FA-8E89-AD939CAC2E24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b="1" dirty="0">
                <a:effectLst/>
                <a:latin typeface="+mj-lt"/>
                <a:ea typeface="PMingLiU" panose="02020500000000000000" pitchFamily="18" charset="-120"/>
              </a:rPr>
              <a:t>How about a 5-minute break?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7E2F9A-7E24-F5E7-EE68-A2CCEF81C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4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BCFEE-4CC6-2CA4-6CA7-4EE48975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C9ADC3-14D9-A6BD-9F61-BA6357376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2D6767-66E2-BC45-A709-B78E25349103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627FCE-CD2F-2089-3C52-3FF1831045B6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dirty="0">
                <a:latin typeface="+mj-lt"/>
                <a:ea typeface="PMingLiU" panose="02020500000000000000" pitchFamily="18" charset="-120"/>
              </a:rPr>
              <a:t>Inferential Statistics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6DD3C-6EBE-97FB-178E-4176BF561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30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B482B-047E-BFFA-B6EB-74B50FB2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C35918-811D-8E2C-895F-38C3F40B5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3F07EE5-CF58-FE34-E912-D3509D17D298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Independent-samples t test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31787-6AAA-3C66-27D3-F1C384493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87" y="5327650"/>
            <a:ext cx="24079200" cy="144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17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1676-92BF-12C0-BD62-537F5D1E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A2E47-373A-3913-3BD7-C862F0541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5F7E514-4D22-D51A-6098-D8FF3732D25E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Paired-samples t test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B47086-1C44-97E4-011F-68707DC6B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17" y="5197144"/>
            <a:ext cx="16325850" cy="147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74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0F319-CBB8-A819-038F-B4771FFB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69D6E-B60D-269C-A403-CAB70568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3A6F3667-B7D1-FBF2-FAD6-46745141601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algn="ctr"/>
            <a:r>
              <a:rPr lang="en-HK" sz="8800" dirty="0">
                <a:solidFill>
                  <a:schemeClr val="bg1"/>
                </a:solidFill>
              </a:rPr>
              <a:t>Chi-square test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5AC250A-87D6-A025-241E-99031968C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67" y="5362857"/>
            <a:ext cx="14027150" cy="1441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6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11B58-0832-9ACE-7CDA-3E67BBD03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32C72-74EB-4359-CE8A-338AF6F4D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214E8E1-1FC6-C409-65DD-AFD6EB1CCD0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One-way ANOVA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0722ED-DAC4-81D7-BBB9-7F0E040B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87" y="5032857"/>
            <a:ext cx="18980150" cy="145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28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D0-5809-ED57-E0F8-B04618E7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FA1271-221F-2BDB-D528-F80E2097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64F73F7-A657-7473-06A4-11B257A99B97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One-way repeated measures ANOVA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20E12DB-3625-F0BB-85C2-C1691D6F5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42" y="5251450"/>
            <a:ext cx="13504672" cy="145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34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F770-6941-0E79-BC47-331A6C953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FF45D-5FEA-A6D6-F5CA-52D4600B0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C092C3B8-04C3-D93B-91E7-2F2E6A51371A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Mixed-ANOVA</a:t>
            </a:r>
            <a:endParaRPr lang="en-US"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E693D442-A367-9C0B-D46E-3BFB5EAA1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87" y="5480050"/>
            <a:ext cx="12992560" cy="142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2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80BE0-57C3-E7CC-6F38-0B2898B3D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3CFCF4-E7F2-68A4-10A7-52EDC02F2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748E425E-0330-4696-A866-CCCE5631A0AB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Pearson’s Correlation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BB21CC-9F06-F772-20E3-3B63D2302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"/>
          <a:stretch>
            <a:fillRect/>
          </a:stretch>
        </p:blipFill>
        <p:spPr>
          <a:xfrm>
            <a:off x="1792287" y="5412028"/>
            <a:ext cx="24949922" cy="142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6247-A6A2-0EFB-02E3-52DC48C8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DF16D-A853-BD66-3A9A-2637F800C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993571A-09B6-C5C0-5A8C-83FEC45B1AD7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Why using R for data visualizations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3074" name="Picture 2" descr="SPSS User Guide (Math 150) [licensed for non-commercial use only] /  Side-by-side boxplot">
            <a:extLst>
              <a:ext uri="{FF2B5EF4-FFF2-40B4-BE49-F238E27FC236}">
                <a16:creationId xmlns:a16="http://schemas.microsoft.com/office/drawing/2014/main" id="{3C6DB723-64E6-F089-CF75-B30BF6640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" y="7766050"/>
            <a:ext cx="9991039" cy="840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Make Boxplot in R with ggplot2? - Python and R Tips">
            <a:extLst>
              <a:ext uri="{FF2B5EF4-FFF2-40B4-BE49-F238E27FC236}">
                <a16:creationId xmlns:a16="http://schemas.microsoft.com/office/drawing/2014/main" id="{3691B9DC-AC32-B6E8-FD9F-70803743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087" y="8375650"/>
            <a:ext cx="11698288" cy="77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different colored dots&#10;&#10;AI-generated content may be incorrect.">
            <a:extLst>
              <a:ext uri="{FF2B5EF4-FFF2-40B4-BE49-F238E27FC236}">
                <a16:creationId xmlns:a16="http://schemas.microsoft.com/office/drawing/2014/main" id="{F1EBC116-214B-F2F4-CB0C-BE7C7ADE6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504" y="7785100"/>
            <a:ext cx="12340492" cy="88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72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618C9-5D0D-AF98-9CA1-30A9C6533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8DC3E-C66C-BD47-7193-D6785823F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D9ACF58-6FA9-BD96-1BB4-2D245CD251C0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Linear Regression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1C0158-5079-75A2-4E3C-F0C8E5D71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92" y="5032857"/>
            <a:ext cx="17310895" cy="14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29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A8C7B-22B7-ED68-2BD9-0681CD953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710280-4AEB-70B9-FF7F-9FF59B97D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6"/>
            <a:ext cx="35739289" cy="20104096"/>
          </a:xfrm>
          <a:prstGeom prst="rect">
            <a:avLst/>
          </a:prstGeom>
        </p:spPr>
      </p:pic>
      <p:pic>
        <p:nvPicPr>
          <p:cNvPr id="4" name="Picture 3" descr="A close-up of hands&#10;&#10;AI-generated content may be incorrect.">
            <a:extLst>
              <a:ext uri="{FF2B5EF4-FFF2-40B4-BE49-F238E27FC236}">
                <a16:creationId xmlns:a16="http://schemas.microsoft.com/office/drawing/2014/main" id="{15C3B434-87BA-4112-59FE-90E7D80BB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7" y="5556250"/>
            <a:ext cx="26672166" cy="13273208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94F22D8-1016-F8C9-FA59-24304871EE89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Further Resources</a:t>
            </a:r>
            <a:endParaRPr sz="96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2427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7D288-64D4-48A4-E003-FE648D6F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A6B67-6023-DC99-E594-C62FC33D2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6"/>
            <a:ext cx="35739289" cy="2010409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F25C9A4D-E8D0-E636-F546-6285A23404C1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Further Resources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7FAC86A-1EF0-F4AD-5ACF-3360381D5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87" y="5480050"/>
            <a:ext cx="22860000" cy="136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3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7823-74E6-C934-B071-FAB06884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DA53F-A890-95CD-49D2-7BE8E0D58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6"/>
            <a:ext cx="35739289" cy="2010409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5087465-BA5B-EED1-931F-6D1E588F5FEE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Further Resources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44D7CE-0E9C-0060-D9A8-B0DFB6657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9600" r="8421" b="5599"/>
          <a:stretch>
            <a:fillRect/>
          </a:stretch>
        </p:blipFill>
        <p:spPr bwMode="auto">
          <a:xfrm>
            <a:off x="1716087" y="5480050"/>
            <a:ext cx="8763000" cy="1396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evel Modeling Using R (Chapman &amp; Hall/CRC Statistics in the Social  and Behavioral Sciences): Amazon.co.uk: Finch, W. Holmes, Bolin, Jocelyn  E., Kelley, Ken: 9781138480711: Books">
            <a:extLst>
              <a:ext uri="{FF2B5EF4-FFF2-40B4-BE49-F238E27FC236}">
                <a16:creationId xmlns:a16="http://schemas.microsoft.com/office/drawing/2014/main" id="{2462B32C-B8FB-ACD8-4405-2222D1FF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967" y="5484753"/>
            <a:ext cx="8763000" cy="13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ngitudinal Data Analysis… by Alexandru Cernat [PDF/iPad/Kindle]">
            <a:extLst>
              <a:ext uri="{FF2B5EF4-FFF2-40B4-BE49-F238E27FC236}">
                <a16:creationId xmlns:a16="http://schemas.microsoft.com/office/drawing/2014/main" id="{4AAF0315-F6F8-4DAA-CD38-80D3A11D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847" y="5784850"/>
            <a:ext cx="9829041" cy="1391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58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4C181-F77B-7EA9-4038-4DD8E14E8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CE698-017D-93BB-B8B5-769765773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6"/>
            <a:ext cx="35739289" cy="20104096"/>
          </a:xfrm>
          <a:prstGeom prst="rect">
            <a:avLst/>
          </a:prstGeom>
        </p:spPr>
      </p:pic>
      <p:pic>
        <p:nvPicPr>
          <p:cNvPr id="1026" name="Picture 2" descr="Thank You End Of. Free Slides Template — SlidesCarnival">
            <a:extLst>
              <a:ext uri="{FF2B5EF4-FFF2-40B4-BE49-F238E27FC236}">
                <a16:creationId xmlns:a16="http://schemas.microsoft.com/office/drawing/2014/main" id="{2B2BCA2F-36FC-F522-3597-64498953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822" y="7689850"/>
            <a:ext cx="15240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4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EB471-9CDA-796D-18AC-B648CD0B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672AB-AC20-FC41-36AB-155164B81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BBE57A4-F3F3-BD9D-8A89-B9045A408AFF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Why using R for data visualizations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4098" name="Picture 2" descr="How can I create a scatterplot with a regression line in SPSS? | SPSS FAQ">
            <a:extLst>
              <a:ext uri="{FF2B5EF4-FFF2-40B4-BE49-F238E27FC236}">
                <a16:creationId xmlns:a16="http://schemas.microsoft.com/office/drawing/2014/main" id="{0DC27CA2-583D-1020-0829-9BDEB4DBF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7" y="8070850"/>
            <a:ext cx="13457992" cy="1040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 : Add Linear Regression Equation and RSquare to Graph">
            <a:extLst>
              <a:ext uri="{FF2B5EF4-FFF2-40B4-BE49-F238E27FC236}">
                <a16:creationId xmlns:a16="http://schemas.microsoft.com/office/drawing/2014/main" id="{E992BDA2-5739-B436-7116-BBA06E3C0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887" y="8425209"/>
            <a:ext cx="18503899" cy="96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65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30E0D-E025-A3F6-83E2-FED477D7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56EFE-B6E2-4772-0DF2-7494E1428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4"/>
            <a:ext cx="35739289" cy="20104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B8C65-8BD6-C4B0-AE39-7FE592703B22}"/>
              </a:ext>
            </a:extLst>
          </p:cNvPr>
          <p:cNvSpPr txBox="1"/>
          <p:nvPr/>
        </p:nvSpPr>
        <p:spPr>
          <a:xfrm>
            <a:off x="6875117" y="8080857"/>
            <a:ext cx="21989406" cy="7702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5686425" algn="l"/>
              </a:tabLst>
            </a:pPr>
            <a:r>
              <a:rPr lang="en-HK" sz="48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Advantages</a:t>
            </a:r>
          </a:p>
          <a:p>
            <a:pPr marL="1073150" indent="-107315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professional, more “beautiful” graphs</a:t>
            </a:r>
          </a:p>
          <a:p>
            <a:pPr marL="1073150" indent="-107315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Flexibility to make subtle changes</a:t>
            </a:r>
          </a:p>
          <a:p>
            <a:pPr marL="1073150" indent="-107315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Reproducibility of your research</a:t>
            </a:r>
          </a:p>
          <a:p>
            <a:pPr algn="ctr">
              <a:lnSpc>
                <a:spcPct val="150000"/>
              </a:lnSpc>
              <a:tabLst>
                <a:tab pos="5686425" algn="l"/>
              </a:tabLst>
            </a:pPr>
            <a:r>
              <a:rPr lang="en-HK" sz="48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Disadvantage</a:t>
            </a:r>
          </a:p>
          <a:p>
            <a:pPr marL="1092200" indent="-109220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“challenging” </a:t>
            </a: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 requiring coding experiences</a:t>
            </a:r>
          </a:p>
          <a:p>
            <a:pPr marL="1092200" indent="-1092200" algn="ctr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86425" algn="l"/>
              </a:tabLst>
            </a:pPr>
            <a:r>
              <a:rPr lang="en-HK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Notwithstanding, it’s a rewarding experience !!!</a:t>
            </a:r>
            <a:endParaRPr lang="en-HK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A9FEAF-E417-6F2A-78F4-A58A11529A92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Why using R for data visualizations</a:t>
            </a:r>
            <a:endParaRPr sz="96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7126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36494-FC3E-756A-4488-E059AB7C9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466AB0-824A-F664-9691-D2DC770D8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2BB83F-7CBD-9051-C624-762ADF73D003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4AC54E-8A95-04E5-28A7-E1A8A0A73B04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b="1" dirty="0">
                <a:effectLst/>
                <a:latin typeface="+mj-lt"/>
                <a:ea typeface="PMingLiU" panose="02020500000000000000" pitchFamily="18" charset="-120"/>
              </a:rPr>
              <a:t>Let’s get started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B1B3F5-C275-E9AE-6E15-F03038CB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4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D0A8C-B3D2-CCDD-2538-07B4C23FA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CAA1FA-D2C6-90B3-B297-8D2CBB226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" y="-3714209"/>
            <a:ext cx="35740618" cy="238183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5ADB63-5724-98B9-3FF3-24A3A4F27F6C}"/>
              </a:ext>
            </a:extLst>
          </p:cNvPr>
          <p:cNvSpPr/>
          <p:nvPr/>
        </p:nvSpPr>
        <p:spPr>
          <a:xfrm>
            <a:off x="2490066" y="-891106"/>
            <a:ext cx="30362597" cy="12979486"/>
          </a:xfrm>
          <a:prstGeom prst="rect">
            <a:avLst/>
          </a:prstGeom>
          <a:solidFill>
            <a:srgbClr val="00B2DD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E81539-2BED-E819-0342-F0E9865C8C6A}"/>
              </a:ext>
            </a:extLst>
          </p:cNvPr>
          <p:cNvSpPr txBox="1">
            <a:spLocks/>
          </p:cNvSpPr>
          <p:nvPr/>
        </p:nvSpPr>
        <p:spPr>
          <a:xfrm>
            <a:off x="3052581" y="5598637"/>
            <a:ext cx="29635811" cy="4191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HK" sz="13800" b="1" dirty="0">
                <a:effectLst/>
                <a:latin typeface="+mj-lt"/>
                <a:ea typeface="PMingLiU" panose="02020500000000000000" pitchFamily="18" charset="-120"/>
              </a:rPr>
              <a:t>Exploring One-dimensional, Univariate Distribution of Data</a:t>
            </a:r>
            <a:endParaRPr lang="en-US" sz="13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03A89D-5922-CB1E-4C6F-6B60B21CE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89" y="14887530"/>
            <a:ext cx="36633798" cy="56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302AB-138A-96A8-DB40-3048EB92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DEE64-C9A6-1F80-6A4B-ACBEAE3E7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" y="4"/>
            <a:ext cx="35739289" cy="2010409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AC21413-E5D3-942F-B78E-E84CB118FAFC}"/>
              </a:ext>
            </a:extLst>
          </p:cNvPr>
          <p:cNvSpPr txBox="1"/>
          <p:nvPr/>
        </p:nvSpPr>
        <p:spPr>
          <a:xfrm>
            <a:off x="-1" y="3651250"/>
            <a:ext cx="27395487" cy="1381607"/>
          </a:xfrm>
          <a:prstGeom prst="rect">
            <a:avLst/>
          </a:prstGeom>
          <a:solidFill>
            <a:srgbClr val="1A6887"/>
          </a:solidFill>
        </p:spPr>
        <p:txBody>
          <a:bodyPr vert="horz" wrap="square" lIns="0" tIns="27125" rIns="0" bIns="0" rtlCol="0">
            <a:spAutoFit/>
          </a:bodyPr>
          <a:lstStyle/>
          <a:p>
            <a:pPr marL="204232" algn="ctr">
              <a:spcBef>
                <a:spcPts val="214"/>
              </a:spcBef>
            </a:pPr>
            <a:r>
              <a:rPr lang="en-US" sz="8800" spc="-25" dirty="0">
                <a:solidFill>
                  <a:srgbClr val="FFFFFF"/>
                </a:solidFill>
                <a:latin typeface="Lato"/>
                <a:cs typeface="Lato"/>
              </a:rPr>
              <a:t>Installing “sur” package</a:t>
            </a:r>
            <a:endParaRPr sz="9600" dirty="0">
              <a:latin typeface="Lato"/>
              <a:cs typeface="Lat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10C02D-2E97-F1F5-B389-B7B07A394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"/>
          <a:stretch>
            <a:fillRect/>
          </a:stretch>
        </p:blipFill>
        <p:spPr>
          <a:xfrm>
            <a:off x="279070" y="5708650"/>
            <a:ext cx="25846925" cy="1003026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A141BDF-1210-E27D-E700-B57D3095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201" y="8684103"/>
            <a:ext cx="8799059" cy="109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3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8595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2071</TotalTime>
  <Words>489</Words>
  <Application>Microsoft Macintosh PowerPoint</Application>
  <PresentationFormat>Custom</PresentationFormat>
  <Paragraphs>113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 </cp:lastModifiedBy>
  <cp:revision>204</cp:revision>
  <dcterms:created xsi:type="dcterms:W3CDTF">2024-05-07T12:05:17Z</dcterms:created>
  <dcterms:modified xsi:type="dcterms:W3CDTF">2025-06-10T09:40:57Z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2024-01-02T00:00:00Z</vt:filetime>
  </property>
  <property fmtid="{D5CDD505-2E9C-101B-9397-08002B2CF9AE}" pid="3" name="Creator">
    <vt:lpwstr>TeX</vt:lpwstr>
  </property>
  <property fmtid="{D5CDD505-2E9C-101B-9397-08002B2CF9AE}" pid="4" name="LastSaved">
    <vt:filetime>2024-05-07T00:00:00Z</vt:filetime>
  </property>
  <property fmtid="{D5CDD505-2E9C-101B-9397-08002B2CF9AE}" pid="5" name="PTEX.Fullbanner">
    <vt:lpwstr>This is pdfTeX, Version 3.141592653-2.6-1.40.25 (TeX Live 2023) kpathsea version 6.3.5</vt:lpwstr>
  </property>
  <property fmtid="{D5CDD505-2E9C-101B-9397-08002B2CF9AE}" pid="6" name="Producer">
    <vt:lpwstr>3-Heights(TM) PDF Security Shell 4.8.25.2 (http://www.pdf-tools.com)</vt:lpwstr>
  </property>
</Properties>
</file>